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4" r:id="rId2"/>
    <p:sldId id="256" r:id="rId3"/>
    <p:sldId id="257" r:id="rId4"/>
    <p:sldId id="258" r:id="rId5"/>
    <p:sldId id="273" r:id="rId6"/>
    <p:sldId id="259" r:id="rId7"/>
    <p:sldId id="260" r:id="rId8"/>
    <p:sldId id="261" r:id="rId9"/>
    <p:sldId id="262" r:id="rId10"/>
    <p:sldId id="263" r:id="rId11"/>
    <p:sldId id="285" r:id="rId12"/>
    <p:sldId id="286" r:id="rId13"/>
    <p:sldId id="264" r:id="rId14"/>
    <p:sldId id="266" r:id="rId15"/>
    <p:sldId id="268" r:id="rId16"/>
    <p:sldId id="269" r:id="rId17"/>
    <p:sldId id="270" r:id="rId18"/>
    <p:sldId id="272" r:id="rId19"/>
    <p:sldId id="275" r:id="rId20"/>
    <p:sldId id="277" r:id="rId21"/>
    <p:sldId id="28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d" userId="6829b938-a39b-4e87-ad60-29ef3b95e056" providerId="ADAL" clId="{106FC633-5925-4C44-9481-F959DB0D519F}"/>
    <pc:docChg chg="custSel modSld">
      <pc:chgData name="Head" userId="6829b938-a39b-4e87-ad60-29ef3b95e056" providerId="ADAL" clId="{106FC633-5925-4C44-9481-F959DB0D519F}" dt="2026-04-27T11:12:41.482" v="140" actId="20577"/>
      <pc:docMkLst>
        <pc:docMk/>
      </pc:docMkLst>
      <pc:sldChg chg="modSp mod">
        <pc:chgData name="Head" userId="6829b938-a39b-4e87-ad60-29ef3b95e056" providerId="ADAL" clId="{106FC633-5925-4C44-9481-F959DB0D519F}" dt="2026-04-27T11:09:48.205" v="34" actId="20577"/>
        <pc:sldMkLst>
          <pc:docMk/>
          <pc:sldMk cId="0" sldId="256"/>
        </pc:sldMkLst>
        <pc:spChg chg="mod">
          <ac:chgData name="Head" userId="6829b938-a39b-4e87-ad60-29ef3b95e056" providerId="ADAL" clId="{106FC633-5925-4C44-9481-F959DB0D519F}" dt="2026-04-27T11:09:42.165" v="32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Head" userId="6829b938-a39b-4e87-ad60-29ef3b95e056" providerId="ADAL" clId="{106FC633-5925-4C44-9481-F959DB0D519F}" dt="2026-04-27T11:09:48.205" v="34" actId="20577"/>
          <ac:spMkLst>
            <pc:docMk/>
            <pc:sldMk cId="0" sldId="256"/>
            <ac:spMk id="3" creationId="{00000000-0000-0000-0000-000000000000}"/>
          </ac:spMkLst>
        </pc:spChg>
        <pc:picChg chg="mod">
          <ac:chgData name="Head" userId="6829b938-a39b-4e87-ad60-29ef3b95e056" providerId="ADAL" clId="{106FC633-5925-4C44-9481-F959DB0D519F}" dt="2026-04-27T11:09:46.185" v="33" actId="1076"/>
          <ac:picMkLst>
            <pc:docMk/>
            <pc:sldMk cId="0" sldId="256"/>
            <ac:picMk id="7" creationId="{94CC2185-351B-117E-60E3-D2DBA2D01A81}"/>
          </ac:picMkLst>
        </pc:picChg>
      </pc:sldChg>
      <pc:sldChg chg="modSp mod">
        <pc:chgData name="Head" userId="6829b938-a39b-4e87-ad60-29ef3b95e056" providerId="ADAL" clId="{106FC633-5925-4C44-9481-F959DB0D519F}" dt="2026-04-27T11:10:01.873" v="45" actId="20577"/>
        <pc:sldMkLst>
          <pc:docMk/>
          <pc:sldMk cId="0" sldId="258"/>
        </pc:sldMkLst>
        <pc:spChg chg="mod">
          <ac:chgData name="Head" userId="6829b938-a39b-4e87-ad60-29ef3b95e056" providerId="ADAL" clId="{106FC633-5925-4C44-9481-F959DB0D519F}" dt="2026-04-27T11:10:01.873" v="45" actId="20577"/>
          <ac:spMkLst>
            <pc:docMk/>
            <pc:sldMk cId="0" sldId="258"/>
            <ac:spMk id="3" creationId="{00000000-0000-0000-0000-000000000000}"/>
          </ac:spMkLst>
        </pc:spChg>
      </pc:sldChg>
      <pc:sldChg chg="modSp mod">
        <pc:chgData name="Head" userId="6829b938-a39b-4e87-ad60-29ef3b95e056" providerId="ADAL" clId="{106FC633-5925-4C44-9481-F959DB0D519F}" dt="2026-04-27T11:10:30.354" v="49" actId="1076"/>
        <pc:sldMkLst>
          <pc:docMk/>
          <pc:sldMk cId="0" sldId="259"/>
        </pc:sldMkLst>
        <pc:spChg chg="mod">
          <ac:chgData name="Head" userId="6829b938-a39b-4e87-ad60-29ef3b95e056" providerId="ADAL" clId="{106FC633-5925-4C44-9481-F959DB0D519F}" dt="2026-04-27T11:10:26.835" v="48" actId="20577"/>
          <ac:spMkLst>
            <pc:docMk/>
            <pc:sldMk cId="0" sldId="259"/>
            <ac:spMk id="3" creationId="{00000000-0000-0000-0000-000000000000}"/>
          </ac:spMkLst>
        </pc:spChg>
        <pc:picChg chg="mod">
          <ac:chgData name="Head" userId="6829b938-a39b-4e87-ad60-29ef3b95e056" providerId="ADAL" clId="{106FC633-5925-4C44-9481-F959DB0D519F}" dt="2026-04-27T11:10:30.354" v="49" actId="1076"/>
          <ac:picMkLst>
            <pc:docMk/>
            <pc:sldMk cId="0" sldId="259"/>
            <ac:picMk id="7" creationId="{6E8A94C9-9E71-D106-7E3B-019C580DAC6C}"/>
          </ac:picMkLst>
        </pc:picChg>
      </pc:sldChg>
      <pc:sldChg chg="modSp mod">
        <pc:chgData name="Head" userId="6829b938-a39b-4e87-ad60-29ef3b95e056" providerId="ADAL" clId="{106FC633-5925-4C44-9481-F959DB0D519F}" dt="2026-04-27T11:10:44.445" v="50" actId="1076"/>
        <pc:sldMkLst>
          <pc:docMk/>
          <pc:sldMk cId="0" sldId="261"/>
        </pc:sldMkLst>
        <pc:spChg chg="mod">
          <ac:chgData name="Head" userId="6829b938-a39b-4e87-ad60-29ef3b95e056" providerId="ADAL" clId="{106FC633-5925-4C44-9481-F959DB0D519F}" dt="2026-04-27T11:10:44.445" v="50" actId="1076"/>
          <ac:spMkLst>
            <pc:docMk/>
            <pc:sldMk cId="0" sldId="261"/>
            <ac:spMk id="3" creationId="{00000000-0000-0000-0000-000000000000}"/>
          </ac:spMkLst>
        </pc:spChg>
      </pc:sldChg>
      <pc:sldChg chg="delSp modSp mod">
        <pc:chgData name="Head" userId="6829b938-a39b-4e87-ad60-29ef3b95e056" providerId="ADAL" clId="{106FC633-5925-4C44-9481-F959DB0D519F}" dt="2026-04-27T11:12:13.969" v="106" actId="1076"/>
        <pc:sldMkLst>
          <pc:docMk/>
          <pc:sldMk cId="0" sldId="264"/>
        </pc:sldMkLst>
        <pc:spChg chg="mod">
          <ac:chgData name="Head" userId="6829b938-a39b-4e87-ad60-29ef3b95e056" providerId="ADAL" clId="{106FC633-5925-4C44-9481-F959DB0D519F}" dt="2026-04-27T11:12:07.527" v="104" actId="20577"/>
          <ac:spMkLst>
            <pc:docMk/>
            <pc:sldMk cId="0" sldId="264"/>
            <ac:spMk id="3" creationId="{00000000-0000-0000-0000-000000000000}"/>
          </ac:spMkLst>
        </pc:spChg>
        <pc:picChg chg="del">
          <ac:chgData name="Head" userId="6829b938-a39b-4e87-ad60-29ef3b95e056" providerId="ADAL" clId="{106FC633-5925-4C44-9481-F959DB0D519F}" dt="2026-04-27T11:12:11.109" v="105" actId="478"/>
          <ac:picMkLst>
            <pc:docMk/>
            <pc:sldMk cId="0" sldId="264"/>
            <ac:picMk id="7" creationId="{6CC1110A-9E7D-5BD5-B3D5-6E99F5B13A9B}"/>
          </ac:picMkLst>
        </pc:picChg>
        <pc:picChg chg="mod">
          <ac:chgData name="Head" userId="6829b938-a39b-4e87-ad60-29ef3b95e056" providerId="ADAL" clId="{106FC633-5925-4C44-9481-F959DB0D519F}" dt="2026-04-27T11:12:13.969" v="106" actId="1076"/>
          <ac:picMkLst>
            <pc:docMk/>
            <pc:sldMk cId="0" sldId="264"/>
            <ac:picMk id="9" creationId="{1670F8BF-AE42-BB0B-D8C7-6FD1F580ED9C}"/>
          </ac:picMkLst>
        </pc:picChg>
      </pc:sldChg>
      <pc:sldChg chg="modSp mod">
        <pc:chgData name="Head" userId="6829b938-a39b-4e87-ad60-29ef3b95e056" providerId="ADAL" clId="{106FC633-5925-4C44-9481-F959DB0D519F}" dt="2026-04-27T11:12:23.862" v="107" actId="20577"/>
        <pc:sldMkLst>
          <pc:docMk/>
          <pc:sldMk cId="0" sldId="266"/>
        </pc:sldMkLst>
        <pc:spChg chg="mod">
          <ac:chgData name="Head" userId="6829b938-a39b-4e87-ad60-29ef3b95e056" providerId="ADAL" clId="{106FC633-5925-4C44-9481-F959DB0D519F}" dt="2026-04-27T11:12:23.862" v="107" actId="20577"/>
          <ac:spMkLst>
            <pc:docMk/>
            <pc:sldMk cId="0" sldId="266"/>
            <ac:spMk id="7" creationId="{5AC5AD7E-109D-3256-9EAC-D4B6F67A73B0}"/>
          </ac:spMkLst>
        </pc:spChg>
      </pc:sldChg>
      <pc:sldChg chg="modSp mod">
        <pc:chgData name="Head" userId="6829b938-a39b-4e87-ad60-29ef3b95e056" providerId="ADAL" clId="{106FC633-5925-4C44-9481-F959DB0D519F}" dt="2026-04-27T11:12:41.482" v="140" actId="20577"/>
        <pc:sldMkLst>
          <pc:docMk/>
          <pc:sldMk cId="0" sldId="268"/>
        </pc:sldMkLst>
        <pc:spChg chg="mod">
          <ac:chgData name="Head" userId="6829b938-a39b-4e87-ad60-29ef3b95e056" providerId="ADAL" clId="{106FC633-5925-4C44-9481-F959DB0D519F}" dt="2026-04-27T11:12:41.482" v="140" actId="20577"/>
          <ac:spMkLst>
            <pc:docMk/>
            <pc:sldMk cId="0" sldId="268"/>
            <ac:spMk id="5" creationId="{348CC44A-5793-1D59-4E4E-E99E11E707EC}"/>
          </ac:spMkLst>
        </pc:spChg>
      </pc:sldChg>
      <pc:sldChg chg="addSp delSp modSp mod">
        <pc:chgData name="Head" userId="6829b938-a39b-4e87-ad60-29ef3b95e056" providerId="ADAL" clId="{106FC633-5925-4C44-9481-F959DB0D519F}" dt="2026-04-27T11:09:27.074" v="5" actId="1076"/>
        <pc:sldMkLst>
          <pc:docMk/>
          <pc:sldMk cId="1643122388" sldId="284"/>
        </pc:sldMkLst>
        <pc:spChg chg="add del mod">
          <ac:chgData name="Head" userId="6829b938-a39b-4e87-ad60-29ef3b95e056" providerId="ADAL" clId="{106FC633-5925-4C44-9481-F959DB0D519F}" dt="2026-04-27T11:08:55.027" v="1" actId="931"/>
          <ac:spMkLst>
            <pc:docMk/>
            <pc:sldMk cId="1643122388" sldId="284"/>
            <ac:spMk id="3" creationId="{CCCA3769-2287-BE30-B4CF-4F01BD9DDD3A}"/>
          </ac:spMkLst>
        </pc:spChg>
        <pc:picChg chg="del">
          <ac:chgData name="Head" userId="6829b938-a39b-4e87-ad60-29ef3b95e056" providerId="ADAL" clId="{106FC633-5925-4C44-9481-F959DB0D519F}" dt="2026-04-27T11:08:37.964" v="0" actId="478"/>
          <ac:picMkLst>
            <pc:docMk/>
            <pc:sldMk cId="1643122388" sldId="284"/>
            <ac:picMk id="5" creationId="{222B264F-B6AC-C720-34F1-96DBC337FCB1}"/>
          </ac:picMkLst>
        </pc:picChg>
        <pc:picChg chg="add mod ord">
          <ac:chgData name="Head" userId="6829b938-a39b-4e87-ad60-29ef3b95e056" providerId="ADAL" clId="{106FC633-5925-4C44-9481-F959DB0D519F}" dt="2026-04-27T11:09:27.074" v="5" actId="1076"/>
          <ac:picMkLst>
            <pc:docMk/>
            <pc:sldMk cId="1643122388" sldId="284"/>
            <ac:picMk id="6" creationId="{8D97EE73-185E-3F62-218C-4491C3366F92}"/>
          </ac:picMkLst>
        </pc:picChg>
      </pc:sldChg>
      <pc:sldChg chg="modSp mod">
        <pc:chgData name="Head" userId="6829b938-a39b-4e87-ad60-29ef3b95e056" providerId="ADAL" clId="{106FC633-5925-4C44-9481-F959DB0D519F}" dt="2026-04-27T11:11:21.984" v="55" actId="1076"/>
        <pc:sldMkLst>
          <pc:docMk/>
          <pc:sldMk cId="376798271" sldId="285"/>
        </pc:sldMkLst>
        <pc:picChg chg="mod">
          <ac:chgData name="Head" userId="6829b938-a39b-4e87-ad60-29ef3b95e056" providerId="ADAL" clId="{106FC633-5925-4C44-9481-F959DB0D519F}" dt="2026-04-27T11:11:21.984" v="55" actId="1076"/>
          <ac:picMkLst>
            <pc:docMk/>
            <pc:sldMk cId="376798271" sldId="285"/>
            <ac:picMk id="7" creationId="{F5F1E018-ED0B-165A-3E32-5399D32B8545}"/>
          </ac:picMkLst>
        </pc:picChg>
      </pc:sldChg>
      <pc:sldChg chg="modSp mod">
        <pc:chgData name="Head" userId="6829b938-a39b-4e87-ad60-29ef3b95e056" providerId="ADAL" clId="{106FC633-5925-4C44-9481-F959DB0D519F}" dt="2026-04-27T11:11:55.365" v="97" actId="14100"/>
        <pc:sldMkLst>
          <pc:docMk/>
          <pc:sldMk cId="2948513962" sldId="286"/>
        </pc:sldMkLst>
        <pc:spChg chg="mod">
          <ac:chgData name="Head" userId="6829b938-a39b-4e87-ad60-29ef3b95e056" providerId="ADAL" clId="{106FC633-5925-4C44-9481-F959DB0D519F}" dt="2026-04-27T11:11:55.365" v="97" actId="14100"/>
          <ac:spMkLst>
            <pc:docMk/>
            <pc:sldMk cId="2948513962" sldId="286"/>
            <ac:spMk id="3" creationId="{2F6E51D4-DD81-462D-CAFC-8917AE56B5D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D97EE73-185E-3F62-218C-4491C3366F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>
          <a:xfrm>
            <a:off x="1513114" y="227352"/>
            <a:ext cx="6792686" cy="679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22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2390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dirty="0">
                <a:latin typeface="Lexend Light" pitchFamily="2" charset="0"/>
              </a:rPr>
              <a:t>Staying Safe at </a:t>
            </a:r>
            <a:r>
              <a:rPr lang="en-US" dirty="0">
                <a:latin typeface="Lexend Light" pitchFamily="2" charset="0"/>
              </a:rPr>
              <a:t>Lawrence View Primary and Nursery </a:t>
            </a:r>
            <a:r>
              <a:rPr dirty="0">
                <a:latin typeface="Lexend Light" pitchFamily="2" charset="0"/>
              </a:rPr>
              <a:t>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52585"/>
            <a:ext cx="8229600" cy="33100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600" dirty="0">
                <a:latin typeface="Lexend Light" pitchFamily="2" charset="0"/>
              </a:rPr>
              <a:t>Our school is a safe place where adults and children work together to keep everyone safe.</a:t>
            </a:r>
          </a:p>
          <a:p>
            <a:pPr marL="0" indent="0" algn="ctr">
              <a:buNone/>
            </a:pPr>
            <a:r>
              <a:rPr lang="en-GB" sz="2600" dirty="0">
                <a:latin typeface="Lexend Light" pitchFamily="2" charset="0"/>
              </a:rPr>
              <a:t>In school we look after your </a:t>
            </a:r>
            <a:r>
              <a:rPr lang="en-GB" sz="2600" b="1" dirty="0">
                <a:latin typeface="Lexend Light" pitchFamily="2" charset="0"/>
              </a:rPr>
              <a:t>body</a:t>
            </a:r>
            <a:r>
              <a:rPr lang="en-GB" sz="2600" dirty="0">
                <a:latin typeface="Lexend Light" pitchFamily="2" charset="0"/>
              </a:rPr>
              <a:t> and your </a:t>
            </a:r>
            <a:r>
              <a:rPr lang="en-GB" sz="2600" b="1" dirty="0">
                <a:latin typeface="Lexend Light" pitchFamily="2" charset="0"/>
              </a:rPr>
              <a:t>feelings</a:t>
            </a:r>
          </a:p>
          <a:p>
            <a:pPr marL="0" indent="0">
              <a:buNone/>
            </a:pPr>
            <a:r>
              <a:rPr lang="en-GB" sz="2600" b="1" dirty="0">
                <a:solidFill>
                  <a:srgbClr val="0070C0"/>
                </a:solidFill>
                <a:latin typeface="Lexend Light" pitchFamily="2" charset="0"/>
              </a:rPr>
              <a:t>Emotional </a:t>
            </a:r>
            <a:r>
              <a:rPr lang="en-GB" sz="2600" b="1" dirty="0">
                <a:latin typeface="Lexend Light" pitchFamily="2" charset="0"/>
              </a:rPr>
              <a:t>safety means feeling safe inside – safe to be yourself and share your feelings</a:t>
            </a:r>
          </a:p>
          <a:p>
            <a:pPr marL="0" indent="0">
              <a:buNone/>
            </a:pPr>
            <a:r>
              <a:rPr lang="en-GB" sz="2600" b="1" dirty="0">
                <a:solidFill>
                  <a:srgbClr val="0070C0"/>
                </a:solidFill>
                <a:latin typeface="Lexend Light" pitchFamily="2" charset="0"/>
              </a:rPr>
              <a:t>Physical </a:t>
            </a:r>
            <a:r>
              <a:rPr lang="en-GB" sz="2600" b="1" dirty="0">
                <a:latin typeface="Lexend Light" pitchFamily="2" charset="0"/>
              </a:rPr>
              <a:t>safety means keeping our bodies safe from getting hurt.</a:t>
            </a:r>
          </a:p>
          <a:p>
            <a:pPr marL="0" indent="0" algn="ctr">
              <a:buNone/>
            </a:pP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40C04F-3542-A44E-8859-FC09EC129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541" y="92076"/>
            <a:ext cx="2425825" cy="9525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CC2185-351B-117E-60E3-D2DBA2D01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0173" y="5007429"/>
            <a:ext cx="3908385" cy="17584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49553"/>
            <a:ext cx="8229600" cy="1143000"/>
          </a:xfrm>
        </p:spPr>
        <p:txBody>
          <a:bodyPr/>
          <a:lstStyle/>
          <a:p>
            <a:r>
              <a:rPr dirty="0"/>
              <a:t>People Who Help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61457"/>
            <a:ext cx="8229600" cy="3080657"/>
          </a:xfrm>
        </p:spPr>
        <p:txBody>
          <a:bodyPr/>
          <a:lstStyle/>
          <a:p>
            <a:r>
              <a:rPr dirty="0">
                <a:latin typeface="Lexend Light" pitchFamily="2" charset="0"/>
              </a:rPr>
              <a:t>Teachers 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Teaching Assistants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Lunchtime Staff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Office Staff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Senior Leaders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977B0B-C35C-E8E3-B372-91A2E8A9A4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3148" y="363860"/>
            <a:ext cx="1739989" cy="7493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1B377E-0D4A-65FD-8094-B709105621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826" y="5153769"/>
            <a:ext cx="6464632" cy="107320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46138"/>
            <a:ext cx="8229600" cy="1143000"/>
          </a:xfrm>
        </p:spPr>
        <p:txBody>
          <a:bodyPr/>
          <a:lstStyle/>
          <a:p>
            <a:r>
              <a:rPr dirty="0"/>
              <a:t>School Site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73076"/>
            <a:ext cx="8229600" cy="3635095"/>
          </a:xfrm>
        </p:spPr>
        <p:txBody>
          <a:bodyPr>
            <a:normAutofit fontScale="92500"/>
          </a:bodyPr>
          <a:lstStyle/>
          <a:p>
            <a:r>
              <a:rPr dirty="0">
                <a:latin typeface="Lexend Light" pitchFamily="2" charset="0"/>
              </a:rPr>
              <a:t>Locked gates and doors help keep us safe</a:t>
            </a:r>
            <a:r>
              <a:rPr lang="en-US" dirty="0">
                <a:latin typeface="Lexend Light" pitchFamily="2" charset="0"/>
              </a:rPr>
              <a:t>.</a:t>
            </a:r>
            <a:r>
              <a:rPr dirty="0">
                <a:latin typeface="Lexend Light" pitchFamily="2" charset="0"/>
              </a:rPr>
              <a:t>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Fences protect our school space</a:t>
            </a:r>
            <a:r>
              <a:rPr lang="en-US" dirty="0">
                <a:latin typeface="Lexend Light" pitchFamily="2" charset="0"/>
              </a:rPr>
              <a:t>.</a:t>
            </a:r>
          </a:p>
          <a:p>
            <a:r>
              <a:rPr lang="en-US" dirty="0">
                <a:latin typeface="Lexend Light" pitchFamily="2" charset="0"/>
              </a:rPr>
              <a:t>Signing in systems in school.</a:t>
            </a:r>
          </a:p>
          <a:p>
            <a:r>
              <a:rPr lang="en-US" dirty="0">
                <a:latin typeface="Lexend Light" pitchFamily="2" charset="0"/>
              </a:rPr>
              <a:t>Fire alarms</a:t>
            </a:r>
          </a:p>
          <a:p>
            <a:r>
              <a:rPr lang="en-US" dirty="0">
                <a:latin typeface="Lexend Light" pitchFamily="2" charset="0"/>
              </a:rPr>
              <a:t>Fire hydrons/sprinklers</a:t>
            </a:r>
          </a:p>
          <a:p>
            <a:r>
              <a:rPr lang="en-US" dirty="0">
                <a:latin typeface="Lexend Light" pitchFamily="2" charset="0"/>
              </a:rPr>
              <a:t>Reporting systems</a:t>
            </a:r>
          </a:p>
          <a:p>
            <a:pPr marL="0" indent="0">
              <a:buNone/>
            </a:pP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FB88BD-02D1-A798-75B7-0D184E021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919" y="113481"/>
            <a:ext cx="2178162" cy="10160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A5D15F-B2DD-1EDA-948F-399B017BF5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922" y="5532412"/>
            <a:ext cx="2902099" cy="9588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0067"/>
            <a:ext cx="8229600" cy="1143000"/>
          </a:xfrm>
        </p:spPr>
        <p:txBody>
          <a:bodyPr/>
          <a:lstStyle/>
          <a:p>
            <a:r>
              <a:rPr dirty="0"/>
              <a:t>Lockdown</a:t>
            </a:r>
            <a:r>
              <a:rPr lang="en-US" dirty="0"/>
              <a:t>/ Fire</a:t>
            </a:r>
            <a:r>
              <a:rPr dirty="0"/>
              <a:t>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026229"/>
          </a:xfrm>
        </p:spPr>
        <p:txBody>
          <a:bodyPr>
            <a:normAutofit fontScale="77500" lnSpcReduction="20000"/>
          </a:bodyPr>
          <a:lstStyle/>
          <a:p>
            <a:r>
              <a:rPr dirty="0">
                <a:latin typeface="Lexend Light" pitchFamily="2" charset="0"/>
              </a:rPr>
              <a:t>Stay calm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Stay together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Listen to adults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Adults are trained to keep you safe</a:t>
            </a:r>
            <a:r>
              <a:rPr lang="en-US" dirty="0">
                <a:latin typeface="Lexend Light" pitchFamily="2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Lexend Light" pitchFamily="2" charset="0"/>
              </a:rPr>
              <a:t>(talk through school procedures)</a:t>
            </a:r>
          </a:p>
          <a:p>
            <a:pPr marL="0" indent="0">
              <a:buNone/>
            </a:pPr>
            <a:endParaRPr lang="en-US" dirty="0">
              <a:latin typeface="Lexend Light" pitchFamily="2" charset="0"/>
            </a:endParaRPr>
          </a:p>
          <a:p>
            <a:r>
              <a:rPr lang="en-US" dirty="0">
                <a:latin typeface="Lexend Light" pitchFamily="2" charset="0"/>
              </a:rPr>
              <a:t>Fire doors are there to help if there is a fire, these should always be shut and free from clutter</a:t>
            </a:r>
          </a:p>
          <a:p>
            <a:pPr marL="0" indent="0">
              <a:buNone/>
            </a:pP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C29C74-6932-C5F4-04A7-B514288B1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400" y="82527"/>
            <a:ext cx="1943200" cy="9017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B7BB9A-0D02-C991-1C67-D3DAB0AC5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6467" y="4992438"/>
            <a:ext cx="3238666" cy="85729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34331"/>
            <a:ext cx="8229600" cy="1143000"/>
          </a:xfrm>
        </p:spPr>
        <p:txBody>
          <a:bodyPr/>
          <a:lstStyle/>
          <a:p>
            <a:r>
              <a:rPr dirty="0"/>
              <a:t>Visitors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Lexend Light" pitchFamily="2" charset="0"/>
              </a:rPr>
              <a:t>All adults in school must wear a Lanyard with their name on or Visitor.</a:t>
            </a:r>
          </a:p>
          <a:p>
            <a:r>
              <a:rPr lang="en-GB" dirty="0">
                <a:latin typeface="Lexend Light" pitchFamily="2" charset="0"/>
              </a:rPr>
              <a:t>Visitors wear </a:t>
            </a:r>
            <a:r>
              <a:rPr lang="en-GB" b="1" dirty="0">
                <a:solidFill>
                  <a:srgbClr val="0070C0"/>
                </a:solidFill>
                <a:latin typeface="Lexend Light" pitchFamily="2" charset="0"/>
              </a:rPr>
              <a:t>BLUE</a:t>
            </a:r>
            <a:r>
              <a:rPr lang="en-GB" dirty="0">
                <a:latin typeface="Lexend Light" pitchFamily="2" charset="0"/>
              </a:rPr>
              <a:t> lanyards</a:t>
            </a:r>
            <a:endParaRPr lang="en-US" dirty="0">
              <a:latin typeface="Lexend Light" pitchFamily="2" charset="0"/>
            </a:endParaRPr>
          </a:p>
          <a:p>
            <a:pPr marL="0" indent="0">
              <a:buNone/>
            </a:pPr>
            <a:r>
              <a:rPr dirty="0">
                <a:latin typeface="Lexend Light" pitchFamily="2" charset="0"/>
              </a:rPr>
              <a:t> Tell a</a:t>
            </a:r>
            <a:r>
              <a:rPr lang="en-US" dirty="0">
                <a:latin typeface="Lexend Light" pitchFamily="2" charset="0"/>
              </a:rPr>
              <a:t> trusted</a:t>
            </a:r>
            <a:r>
              <a:rPr dirty="0">
                <a:latin typeface="Lexend Light" pitchFamily="2" charset="0"/>
              </a:rPr>
              <a:t> adult if someone has no lanyard</a:t>
            </a:r>
            <a:r>
              <a:rPr lang="en-US" dirty="0">
                <a:latin typeface="Lexend Light" pitchFamily="2" charset="0"/>
              </a:rPr>
              <a:t> on.</a:t>
            </a:r>
          </a:p>
          <a:p>
            <a:pPr marL="0" indent="0">
              <a:buNone/>
            </a:pPr>
            <a:r>
              <a:rPr lang="en-US" dirty="0">
                <a:latin typeface="Lexend Light" pitchFamily="2" charset="0"/>
              </a:rPr>
              <a:t>Remember your </a:t>
            </a:r>
            <a:r>
              <a:rPr lang="en-US" b="1" dirty="0">
                <a:latin typeface="Lexend Light" pitchFamily="2" charset="0"/>
              </a:rPr>
              <a:t>STRANGER DANGER</a:t>
            </a:r>
            <a:endParaRPr b="1" dirty="0">
              <a:latin typeface="Lexend Ligh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665E9E-E576-84C4-3A36-0A5E89D88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9158" y="151696"/>
            <a:ext cx="1625684" cy="9207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8A94C9-9E71-D106-7E3B-019C580DA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6052" y="5130712"/>
            <a:ext cx="3943553" cy="86364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82210"/>
            <a:ext cx="8229600" cy="1143000"/>
          </a:xfrm>
        </p:spPr>
        <p:txBody>
          <a:bodyPr/>
          <a:lstStyle/>
          <a:p>
            <a:r>
              <a:rPr dirty="0"/>
              <a:t>Arriving at School Safely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98084"/>
            <a:ext cx="8229600" cy="2834707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Lexend Light" pitchFamily="2" charset="0"/>
              </a:rPr>
              <a:t>Adults in fluorescent tabards are at the gates and are there to help if you need anything.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Come straight into school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Go directly to your classroom </a:t>
            </a:r>
            <a:endParaRPr lang="en-US" dirty="0">
              <a:latin typeface="Lexend Light" pitchFamily="2" charset="0"/>
            </a:endParaRPr>
          </a:p>
          <a:p>
            <a:r>
              <a:rPr lang="en-GB" dirty="0">
                <a:latin typeface="Lexend Light" pitchFamily="2" charset="0"/>
              </a:rPr>
              <a:t>Make sure all your equipment is put on your peg</a:t>
            </a:r>
            <a:r>
              <a:rPr lang="en-GB" dirty="0"/>
              <a:t>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1E5519-55E3-B117-87DB-066EA3DD6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460" y="175719"/>
            <a:ext cx="2521080" cy="8064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32E08F-66CB-8B82-7884-9A82477F2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43" y="4688184"/>
            <a:ext cx="2533780" cy="8382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BF408C-2AFE-7FD0-34B5-8752ADF414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648" y="5648665"/>
            <a:ext cx="3810196" cy="8255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CDFAD4-21E4-195C-D696-ED1DF81251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1912" y="5621203"/>
            <a:ext cx="3454316" cy="8530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41613"/>
            <a:ext cx="8229600" cy="1143000"/>
          </a:xfrm>
        </p:spPr>
        <p:txBody>
          <a:bodyPr/>
          <a:lstStyle/>
          <a:p>
            <a:r>
              <a:rPr dirty="0"/>
              <a:t>Staying Safe at Home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71702"/>
            <a:ext cx="8229600" cy="2601686"/>
          </a:xfrm>
        </p:spPr>
        <p:txBody>
          <a:bodyPr/>
          <a:lstStyle/>
          <a:p>
            <a:r>
              <a:rPr dirty="0">
                <a:latin typeface="Lexend Light" pitchFamily="2" charset="0"/>
              </a:rPr>
              <a:t>Go only with your grown-up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Stay close</a:t>
            </a:r>
            <a:r>
              <a:rPr lang="en-US" dirty="0">
                <a:latin typeface="Lexend Light" pitchFamily="2" charset="0"/>
              </a:rPr>
              <a:t> to them</a:t>
            </a:r>
            <a:r>
              <a:rPr dirty="0">
                <a:latin typeface="Lexend Light" pitchFamily="2" charset="0"/>
              </a:rPr>
              <a:t>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If walking home alone go straight home</a:t>
            </a:r>
            <a:r>
              <a:rPr lang="en-US" dirty="0"/>
              <a:t>.</a:t>
            </a: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C6BDBD-D588-382C-07DD-CFBDD8445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912" y="283025"/>
            <a:ext cx="2724290" cy="8636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5520E9-047E-7280-E193-346C3400F1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23" y="5344887"/>
            <a:ext cx="6178868" cy="84459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31837"/>
            <a:ext cx="8229600" cy="1143000"/>
          </a:xfrm>
        </p:spPr>
        <p:txBody>
          <a:bodyPr/>
          <a:lstStyle/>
          <a:p>
            <a:r>
              <a:rPr dirty="0"/>
              <a:t>Safety</a:t>
            </a:r>
            <a:r>
              <a:rPr lang="en-US" dirty="0"/>
              <a:t> around school.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5259"/>
            <a:ext cx="8229600" cy="31979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Lexend Light" pitchFamily="2" charset="0"/>
              </a:rPr>
              <a:t>Keeping safe around school is really important, that is why we have rules.</a:t>
            </a:r>
          </a:p>
          <a:p>
            <a:r>
              <a:rPr lang="en-US" sz="2400" dirty="0">
                <a:latin typeface="Lexend Light" pitchFamily="2" charset="0"/>
              </a:rPr>
              <a:t>Always w</a:t>
            </a:r>
            <a:r>
              <a:rPr sz="2400" dirty="0">
                <a:latin typeface="Lexend Light" pitchFamily="2" charset="0"/>
              </a:rPr>
              <a:t>alk calmly</a:t>
            </a:r>
            <a:r>
              <a:rPr lang="en-US" sz="2400" dirty="0">
                <a:latin typeface="Lexend Light" pitchFamily="2" charset="0"/>
              </a:rPr>
              <a:t> and quietly</a:t>
            </a:r>
          </a:p>
          <a:p>
            <a:r>
              <a:rPr lang="en-US" sz="2400" dirty="0">
                <a:latin typeface="Lexend Light" pitchFamily="2" charset="0"/>
              </a:rPr>
              <a:t>Wear the correct school uniform- these </a:t>
            </a:r>
            <a:r>
              <a:rPr lang="en-US" sz="2400" dirty="0" err="1">
                <a:latin typeface="Lexend Light" pitchFamily="2" charset="0"/>
              </a:rPr>
              <a:t>colours</a:t>
            </a:r>
            <a:r>
              <a:rPr lang="en-US" sz="2400" dirty="0">
                <a:latin typeface="Lexend Light" pitchFamily="2" charset="0"/>
              </a:rPr>
              <a:t> help us identify you quickly</a:t>
            </a:r>
          </a:p>
          <a:p>
            <a:r>
              <a:rPr sz="2400" dirty="0">
                <a:latin typeface="Lexend Light" pitchFamily="2" charset="0"/>
              </a:rPr>
              <a:t>Use equipment safely </a:t>
            </a:r>
            <a:endParaRPr lang="en-US" sz="2400" dirty="0">
              <a:latin typeface="Lexend Light" pitchFamily="2" charset="0"/>
            </a:endParaRPr>
          </a:p>
          <a:p>
            <a:r>
              <a:rPr sz="2400" dirty="0">
                <a:latin typeface="Lexend Light" pitchFamily="2" charset="0"/>
              </a:rPr>
              <a:t>Keep the classroom</a:t>
            </a:r>
            <a:r>
              <a:rPr lang="en-US" sz="2400" dirty="0">
                <a:latin typeface="Lexend Light" pitchFamily="2" charset="0"/>
              </a:rPr>
              <a:t>/ school</a:t>
            </a:r>
            <a:r>
              <a:rPr sz="2400" dirty="0">
                <a:latin typeface="Lexend Light" pitchFamily="2" charset="0"/>
              </a:rPr>
              <a:t> tidy</a:t>
            </a:r>
            <a:r>
              <a:rPr lang="en-US" sz="2400" dirty="0">
                <a:latin typeface="Lexend Light" pitchFamily="2" charset="0"/>
              </a:rPr>
              <a:t>- hang your coats and bags on hooks provided</a:t>
            </a:r>
          </a:p>
          <a:p>
            <a:r>
              <a:rPr sz="2400" dirty="0">
                <a:latin typeface="Lexend Light" pitchFamily="2" charset="0"/>
              </a:rPr>
              <a:t>Listen to adults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DE79BD-D0C3-50CD-0270-7ED7F8BD9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6094" y="172788"/>
            <a:ext cx="2171812" cy="8953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1ECF5F-154C-698C-D264-D5CE5C1E6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43" y="5629688"/>
            <a:ext cx="4083260" cy="8763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A687CB-3DAE-92D2-19F6-AEE7DE0C91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003" y="5610636"/>
            <a:ext cx="4838949" cy="9144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8627B6-BD83-A04B-0156-64C18A9FFF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8025" y="4694600"/>
            <a:ext cx="2463927" cy="7874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46138"/>
            <a:ext cx="8229600" cy="1143000"/>
          </a:xfrm>
        </p:spPr>
        <p:txBody>
          <a:bodyPr/>
          <a:lstStyle/>
          <a:p>
            <a:r>
              <a:rPr dirty="0"/>
              <a:t>PE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36140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Lexend Light" pitchFamily="2" charset="0"/>
              </a:rPr>
              <a:t>During PE </a:t>
            </a:r>
            <a:r>
              <a:rPr dirty="0">
                <a:latin typeface="Lexend Light" pitchFamily="2" charset="0"/>
              </a:rPr>
              <a:t>Correct PE kit</a:t>
            </a:r>
            <a:r>
              <a:rPr lang="en-US" dirty="0">
                <a:latin typeface="Lexend Light" pitchFamily="2" charset="0"/>
              </a:rPr>
              <a:t> is essential for safety</a:t>
            </a:r>
            <a:r>
              <a:rPr dirty="0">
                <a:latin typeface="Lexend Light" pitchFamily="2" charset="0"/>
              </a:rPr>
              <a:t> </a:t>
            </a:r>
            <a:endParaRPr lang="en-US" dirty="0">
              <a:latin typeface="Lexend Light" pitchFamily="2" charset="0"/>
            </a:endParaRPr>
          </a:p>
          <a:p>
            <a:pPr marL="0" indent="0">
              <a:buNone/>
            </a:pPr>
            <a:r>
              <a:rPr dirty="0">
                <a:latin typeface="Lexend Light" pitchFamily="2" charset="0"/>
              </a:rPr>
              <a:t>• No jewelry </a:t>
            </a:r>
            <a:endParaRPr lang="en-US" dirty="0">
              <a:latin typeface="Lexend Light" pitchFamily="2" charset="0"/>
            </a:endParaRPr>
          </a:p>
          <a:p>
            <a:pPr marL="0" indent="0">
              <a:buNone/>
            </a:pPr>
            <a:r>
              <a:rPr dirty="0">
                <a:latin typeface="Lexend Light" pitchFamily="2" charset="0"/>
              </a:rPr>
              <a:t>• Hair tied back </a:t>
            </a:r>
            <a:endParaRPr lang="en-US" dirty="0">
              <a:latin typeface="Lexend Light" pitchFamily="2" charset="0"/>
            </a:endParaRPr>
          </a:p>
          <a:p>
            <a:pPr marL="0" indent="0">
              <a:buNone/>
            </a:pPr>
            <a:r>
              <a:rPr dirty="0">
                <a:latin typeface="Lexend Light" pitchFamily="2" charset="0"/>
              </a:rPr>
              <a:t>• Listen carefully to adults</a:t>
            </a:r>
            <a:endParaRPr lang="en-US" dirty="0">
              <a:latin typeface="Lexend Light" pitchFamily="2" charset="0"/>
            </a:endParaRPr>
          </a:p>
          <a:p>
            <a:r>
              <a:rPr lang="en-GB" dirty="0">
                <a:latin typeface="Lexend Light" pitchFamily="2" charset="0"/>
              </a:rPr>
              <a:t>Work quietly and be mindful of those around you.</a:t>
            </a:r>
            <a:endParaRPr dirty="0">
              <a:latin typeface="Lexend Ligh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227344-3691-1869-0634-F40982943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4630" y="170972"/>
            <a:ext cx="1454225" cy="9207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A17EA6-1A09-F8D3-22CB-76ACD79EEC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893" y="5513134"/>
            <a:ext cx="4750044" cy="10351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54F662-2232-A461-BB35-9B2B19E617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8915" y="5589565"/>
            <a:ext cx="1358970" cy="84459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4ECAC-D061-49C6-974F-6D5176C84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318" y="726329"/>
            <a:ext cx="8229600" cy="1143000"/>
          </a:xfrm>
        </p:spPr>
        <p:txBody>
          <a:bodyPr/>
          <a:lstStyle/>
          <a:p>
            <a:r>
              <a:rPr lang="en-US" dirty="0"/>
              <a:t>Keeping Safe at Playtime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A102D-A12D-9616-B7AE-36D6C7F68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32402"/>
            <a:ext cx="8229600" cy="461331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OPAL playtime we:</a:t>
            </a:r>
          </a:p>
          <a:p>
            <a:r>
              <a:rPr lang="en-GB" dirty="0"/>
              <a:t>Think about what we are doing</a:t>
            </a:r>
          </a:p>
          <a:p>
            <a:r>
              <a:rPr lang="en-GB" dirty="0"/>
              <a:t>Decide if something is safe enough</a:t>
            </a:r>
          </a:p>
          <a:p>
            <a:r>
              <a:rPr lang="en-GB" dirty="0"/>
              <a:t>Balance risk and benefit in our play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means Stopping and thinking before we act</a:t>
            </a:r>
          </a:p>
          <a:p>
            <a:pPr marL="0" indent="0">
              <a:buNone/>
            </a:pPr>
            <a:r>
              <a:rPr lang="en-GB" dirty="0"/>
              <a:t>Trying new things safely.</a:t>
            </a:r>
          </a:p>
          <a:p>
            <a:pPr marL="0" indent="0">
              <a:buNone/>
            </a:pPr>
            <a:r>
              <a:rPr lang="en-GB" dirty="0"/>
              <a:t>Changing what we do if something feels unsafe.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It’s OK to try </a:t>
            </a:r>
          </a:p>
          <a:p>
            <a:pPr marL="0" indent="0">
              <a:buNone/>
            </a:pPr>
            <a:r>
              <a:rPr lang="en-GB" dirty="0"/>
              <a:t>It’s OK to stop</a:t>
            </a:r>
          </a:p>
          <a:p>
            <a:pPr marL="0" indent="0">
              <a:buNone/>
            </a:pPr>
            <a:r>
              <a:rPr lang="en-GB" dirty="0"/>
              <a:t>It’s OK to say “this isn’t safe”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B9DAF4-AEA3-A0F8-A283-D16400A16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8613" y="142436"/>
            <a:ext cx="2406774" cy="9017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F1E018-ED0B-165A-3E32-5399D32B8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4283" y="1788593"/>
            <a:ext cx="3717069" cy="8763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910C24-80BC-64A0-9F56-5690E0279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293" y="4193062"/>
            <a:ext cx="2931059" cy="260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8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6E51D4-DD81-462D-CAFC-8917AE56B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67843"/>
            <a:ext cx="8229600" cy="4098272"/>
          </a:xfrm>
        </p:spPr>
        <p:txBody>
          <a:bodyPr/>
          <a:lstStyle/>
          <a:p>
            <a:r>
              <a:rPr lang="en-US" dirty="0"/>
              <a:t>Our adults can be seen easily at playtime to help us find them.</a:t>
            </a:r>
          </a:p>
          <a:p>
            <a:r>
              <a:rPr lang="en-US" dirty="0"/>
              <a:t>They wear tabards</a:t>
            </a:r>
          </a:p>
          <a:p>
            <a:r>
              <a:rPr lang="en-US" dirty="0"/>
              <a:t>Listen out for the whistle which tells us to stop and listen.</a:t>
            </a:r>
          </a:p>
          <a:p>
            <a:r>
              <a:rPr lang="en-US" dirty="0"/>
              <a:t>We follow adults' instructions</a:t>
            </a:r>
          </a:p>
          <a:p>
            <a:r>
              <a:rPr lang="en-GB" dirty="0"/>
              <a:t>We walk in sensibly after play.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E00751-409F-1189-717D-5349ED218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532" y="229010"/>
            <a:ext cx="6464632" cy="190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13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31837"/>
            <a:ext cx="8229600" cy="1143000"/>
          </a:xfrm>
        </p:spPr>
        <p:txBody>
          <a:bodyPr/>
          <a:lstStyle/>
          <a:p>
            <a:r>
              <a:t>Our School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Lexend Light" pitchFamily="2" charset="0"/>
              </a:rPr>
              <a:t>Rules help stop accidents</a:t>
            </a:r>
          </a:p>
          <a:p>
            <a:pPr marL="0" indent="0">
              <a:buNone/>
            </a:pPr>
            <a:r>
              <a:rPr lang="en-US" dirty="0">
                <a:latin typeface="Lexend Light" pitchFamily="2" charset="0"/>
              </a:rPr>
              <a:t>We have 3 school rules</a:t>
            </a:r>
          </a:p>
          <a:p>
            <a:pPr marL="0" indent="0" algn="ctr">
              <a:buNone/>
            </a:pPr>
            <a:r>
              <a:rPr b="1" dirty="0">
                <a:latin typeface="Lexend Light" pitchFamily="2" charset="0"/>
              </a:rPr>
              <a:t>READY </a:t>
            </a:r>
            <a:r>
              <a:rPr lang="en-US" b="1" dirty="0">
                <a:latin typeface="Lexend Light" pitchFamily="2" charset="0"/>
              </a:rPr>
              <a:t> </a:t>
            </a:r>
            <a:r>
              <a:rPr b="1" dirty="0">
                <a:latin typeface="Lexend Light" pitchFamily="2" charset="0"/>
              </a:rPr>
              <a:t>R</a:t>
            </a:r>
            <a:r>
              <a:rPr lang="en-US" b="1" dirty="0">
                <a:latin typeface="Lexend Light" pitchFamily="2" charset="0"/>
              </a:rPr>
              <a:t>ESPECTFUL </a:t>
            </a:r>
            <a:r>
              <a:rPr b="1" dirty="0">
                <a:latin typeface="Lexend Light" pitchFamily="2" charset="0"/>
              </a:rPr>
              <a:t> </a:t>
            </a:r>
            <a:r>
              <a:rPr lang="en-US" b="1" dirty="0">
                <a:latin typeface="Lexend Light" pitchFamily="2" charset="0"/>
              </a:rPr>
              <a:t>SAFE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Lexend Light" pitchFamily="2" charset="0"/>
              </a:rPr>
              <a:t>Ready keeps us safe-</a:t>
            </a:r>
          </a:p>
          <a:p>
            <a:r>
              <a:rPr lang="en-GB" dirty="0">
                <a:latin typeface="Lexend Light" pitchFamily="2" charset="0"/>
              </a:rPr>
              <a:t>We listen carefully</a:t>
            </a:r>
          </a:p>
          <a:p>
            <a:r>
              <a:rPr lang="en-GB" dirty="0">
                <a:latin typeface="Lexend Light" pitchFamily="2" charset="0"/>
              </a:rPr>
              <a:t>Follow instructions</a:t>
            </a:r>
          </a:p>
          <a:p>
            <a:r>
              <a:rPr lang="en-GB" dirty="0">
                <a:latin typeface="Lexend Light" pitchFamily="2" charset="0"/>
              </a:rPr>
              <a:t>Act calmly to avoid accidents</a:t>
            </a:r>
          </a:p>
          <a:p>
            <a:pPr marL="0" indent="0">
              <a:buNone/>
            </a:pP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DD2323-0C9A-790C-4454-AA746AD36C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43" y="258062"/>
            <a:ext cx="1238314" cy="7683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70F8BF-AE42-BB0B-D8C7-6FD1F580ED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1600" y="3470049"/>
            <a:ext cx="2883048" cy="82554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solidFill>
                  <a:srgbClr val="0070C0"/>
                </a:solidFill>
              </a:rPr>
              <a:t>Respectful Keeps Us Safe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98914"/>
          </a:xfrm>
        </p:spPr>
        <p:txBody>
          <a:bodyPr>
            <a:normAutofit fontScale="77500" lnSpcReduction="20000"/>
          </a:bodyPr>
          <a:lstStyle/>
          <a:p>
            <a:r>
              <a:rPr dirty="0">
                <a:latin typeface="Lexend Light" pitchFamily="2" charset="0"/>
              </a:rPr>
              <a:t>Kind words and actions stop people getting hurt and help everyone feel safe</a:t>
            </a:r>
            <a:r>
              <a:rPr lang="en-US" dirty="0">
                <a:latin typeface="Lexend Light" pitchFamily="2" charset="0"/>
              </a:rPr>
              <a:t>.</a:t>
            </a:r>
          </a:p>
          <a:p>
            <a:r>
              <a:rPr lang="en-US" dirty="0">
                <a:latin typeface="Lexend Light" pitchFamily="2" charset="0"/>
              </a:rPr>
              <a:t>Respecting and looking after our environment helps us keep safe.</a:t>
            </a:r>
          </a:p>
          <a:p>
            <a:r>
              <a:rPr lang="en-US" dirty="0">
                <a:latin typeface="Lexend Light" pitchFamily="2" charset="0"/>
              </a:rPr>
              <a:t>Listening to our adults respectfully helps us keep safe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F0FA894-DB0B-16E4-58D3-7EE0F6ACEB7E}"/>
              </a:ext>
            </a:extLst>
          </p:cNvPr>
          <p:cNvSpPr txBox="1">
            <a:spLocks/>
          </p:cNvSpPr>
          <p:nvPr/>
        </p:nvSpPr>
        <p:spPr>
          <a:xfrm>
            <a:off x="457200" y="4648199"/>
            <a:ext cx="8229600" cy="134982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Lexend Light" pitchFamily="2" charset="0"/>
              </a:rPr>
              <a:t>We look out for others </a:t>
            </a:r>
          </a:p>
          <a:p>
            <a:r>
              <a:rPr lang="en-GB" dirty="0">
                <a:latin typeface="Lexend Light" pitchFamily="2" charset="0"/>
              </a:rPr>
              <a:t>Help friends </a:t>
            </a:r>
          </a:p>
          <a:p>
            <a:r>
              <a:rPr lang="en-GB" dirty="0">
                <a:latin typeface="Lexend Light" pitchFamily="2" charset="0"/>
              </a:rPr>
              <a:t>Tell an adult if someone needs help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AC5AD7E-109D-3256-9EAC-D4B6F67A73B0}"/>
              </a:ext>
            </a:extLst>
          </p:cNvPr>
          <p:cNvSpPr txBox="1">
            <a:spLocks/>
          </p:cNvSpPr>
          <p:nvPr/>
        </p:nvSpPr>
        <p:spPr>
          <a:xfrm>
            <a:off x="381000" y="3690256"/>
            <a:ext cx="8229600" cy="9822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0070C0"/>
                </a:solidFill>
              </a:rPr>
              <a:t>Safe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0827"/>
            <a:ext cx="8229600" cy="1143000"/>
          </a:xfrm>
        </p:spPr>
        <p:txBody>
          <a:bodyPr/>
          <a:lstStyle/>
          <a:p>
            <a:r>
              <a:rPr dirty="0"/>
              <a:t>Safeguarding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7174"/>
            <a:ext cx="8229600" cy="1530570"/>
          </a:xfrm>
        </p:spPr>
        <p:txBody>
          <a:bodyPr>
            <a:normAutofit fontScale="85000" lnSpcReduction="20000"/>
          </a:bodyPr>
          <a:lstStyle/>
          <a:p>
            <a:r>
              <a:rPr dirty="0">
                <a:latin typeface="Lexend Light" pitchFamily="2" charset="0"/>
              </a:rPr>
              <a:t>Safeguarding means protecting </a:t>
            </a:r>
            <a:r>
              <a:rPr lang="en-GB" dirty="0">
                <a:latin typeface="Lexend Light" pitchFamily="2" charset="0"/>
              </a:rPr>
              <a:t>children,</a:t>
            </a:r>
            <a:r>
              <a:rPr dirty="0">
                <a:latin typeface="Lexend Light" pitchFamily="2" charset="0"/>
              </a:rPr>
              <a:t> so they feel safe, happy and listened to</a:t>
            </a:r>
            <a:r>
              <a:rPr lang="en-US" dirty="0">
                <a:latin typeface="Lexend Light" pitchFamily="2" charset="0"/>
              </a:rPr>
              <a:t>.</a:t>
            </a:r>
          </a:p>
          <a:p>
            <a:r>
              <a:rPr lang="en-US" dirty="0">
                <a:latin typeface="Lexend Light" pitchFamily="2" charset="0"/>
              </a:rPr>
              <a:t>In school it is every adult's responsibility to make sure this happens.</a:t>
            </a:r>
            <a:endParaRPr dirty="0">
              <a:latin typeface="Lexend Light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8CC44A-5793-1D59-4E4E-E99E11E707EC}"/>
              </a:ext>
            </a:extLst>
          </p:cNvPr>
          <p:cNvSpPr txBox="1"/>
          <p:nvPr/>
        </p:nvSpPr>
        <p:spPr>
          <a:xfrm>
            <a:off x="457200" y="3709666"/>
            <a:ext cx="82296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xend Light" pitchFamily="2" charset="0"/>
              </a:rPr>
              <a:t>Your teacher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xend Light" pitchFamily="2" charset="0"/>
              </a:rPr>
              <a:t>Any trusted adult -DSLs: Mrs McGrenaghan, Mr Blackburn and Miss Stevenson.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ACB18C0-FBDE-7A70-886F-2BE8CD981F14}"/>
              </a:ext>
            </a:extLst>
          </p:cNvPr>
          <p:cNvSpPr txBox="1">
            <a:spLocks/>
          </p:cNvSpPr>
          <p:nvPr/>
        </p:nvSpPr>
        <p:spPr>
          <a:xfrm>
            <a:off x="315686" y="285244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Who Can You Talk To?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5CBFD7-7800-486D-1E1C-C3CE8D516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06" y="154894"/>
            <a:ext cx="1714588" cy="8763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10A8D5-F0AC-C21A-2BF9-E27071658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221" y="5210720"/>
            <a:ext cx="6426530" cy="15696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Lexend Light" pitchFamily="2" charset="0"/>
              </a:rPr>
              <a:t>A DSL is a grown‑up in school whose job is to keep children safe.</a:t>
            </a:r>
          </a:p>
          <a:p>
            <a:r>
              <a:rPr lang="en-GB" dirty="0">
                <a:latin typeface="Lexend Light" pitchFamily="2" charset="0"/>
              </a:rPr>
              <a:t>They: Listen to children. </a:t>
            </a:r>
          </a:p>
          <a:p>
            <a:r>
              <a:rPr lang="en-GB" dirty="0">
                <a:latin typeface="Lexend Light" pitchFamily="2" charset="0"/>
              </a:rPr>
              <a:t>Help if something is worrying you. </a:t>
            </a:r>
          </a:p>
          <a:p>
            <a:r>
              <a:rPr lang="en-GB" dirty="0">
                <a:latin typeface="Lexend Light" pitchFamily="2" charset="0"/>
              </a:rPr>
              <a:t>Make sure you are safe and looked after. </a:t>
            </a:r>
          </a:p>
          <a:p>
            <a:pPr marL="0" indent="0">
              <a:buNone/>
            </a:pPr>
            <a:r>
              <a:rPr lang="en-GB" dirty="0">
                <a:latin typeface="Lexend Light" pitchFamily="2" charset="0"/>
              </a:rPr>
              <a:t>You can talk to them if: You feel worried-You feel unsafe-Something doesn’t feel right.</a:t>
            </a:r>
          </a:p>
          <a:p>
            <a:pPr marL="0" indent="0">
              <a:buNone/>
            </a:pPr>
            <a:r>
              <a:rPr lang="en-GB" dirty="0">
                <a:latin typeface="Lexend Light" pitchFamily="2" charset="0"/>
              </a:rPr>
              <a:t>You will never be in trouble for telling a DSL</a:t>
            </a:r>
            <a:r>
              <a:rPr lang="en-GB" dirty="0"/>
              <a:t>.</a:t>
            </a:r>
            <a:endParaRPr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FDFCE08-7FB9-E9E7-10A6-3BA945713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DSL?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980" y="846138"/>
            <a:ext cx="8229600" cy="1143000"/>
          </a:xfrm>
        </p:spPr>
        <p:txBody>
          <a:bodyPr/>
          <a:lstStyle/>
          <a:p>
            <a:r>
              <a:rPr dirty="0"/>
              <a:t>Mental Health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3588"/>
            <a:ext cx="8229600" cy="3313323"/>
          </a:xfrm>
        </p:spPr>
        <p:txBody>
          <a:bodyPr>
            <a:normAutofit fontScale="85000" lnSpcReduction="20000"/>
          </a:bodyPr>
          <a:lstStyle/>
          <a:p>
            <a:r>
              <a:rPr dirty="0">
                <a:latin typeface="Lexend Light" pitchFamily="2" charset="0"/>
              </a:rPr>
              <a:t>Everyone has mental health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It is OK not to feel OK </a:t>
            </a:r>
            <a:r>
              <a:rPr lang="en-US" dirty="0">
                <a:latin typeface="Lexend Light" pitchFamily="2" charset="0"/>
              </a:rPr>
              <a:t> knowing this keeps everyone safe.</a:t>
            </a:r>
          </a:p>
          <a:p>
            <a:r>
              <a:rPr dirty="0">
                <a:latin typeface="Lexend Light" pitchFamily="2" charset="0"/>
              </a:rPr>
              <a:t>Talking helps</a:t>
            </a:r>
            <a:r>
              <a:rPr lang="en-US" dirty="0">
                <a:latin typeface="Lexend Light" pitchFamily="2" charset="0"/>
              </a:rPr>
              <a:t> to trusted adults and friends.</a:t>
            </a:r>
          </a:p>
          <a:p>
            <a:endParaRPr lang="en-US" dirty="0">
              <a:latin typeface="Lexend Light" pitchFamily="2" charset="0"/>
            </a:endParaRPr>
          </a:p>
          <a:p>
            <a:r>
              <a:rPr lang="en-US" dirty="0">
                <a:latin typeface="Lexend Light" pitchFamily="2" charset="0"/>
              </a:rPr>
              <a:t>We have mental health ambassadors in school </a:t>
            </a:r>
            <a:r>
              <a:rPr lang="en-GB" dirty="0">
                <a:latin typeface="Lexend Light" pitchFamily="2" charset="0"/>
              </a:rPr>
              <a:t>Children who help others feel included and encourage asking for help</a:t>
            </a:r>
          </a:p>
          <a:p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B060EA-FF76-0146-C68D-F5C6F5E9E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602" y="127737"/>
            <a:ext cx="1263715" cy="7302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039225-B60B-F0C6-CCD8-FADE5F696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2859" y="4889399"/>
            <a:ext cx="6458282" cy="196860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Help Outside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Lexend Light" pitchFamily="2" charset="0"/>
              </a:rPr>
              <a:t>Childline: 0800 1111 </a:t>
            </a:r>
            <a:endParaRPr lang="en-US" dirty="0">
              <a:latin typeface="Lexend Light" pitchFamily="2" charset="0"/>
            </a:endParaRPr>
          </a:p>
          <a:p>
            <a:r>
              <a:rPr dirty="0">
                <a:latin typeface="Lexend Light" pitchFamily="2" charset="0"/>
              </a:rPr>
              <a:t>NSPCC help keep children safe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1503"/>
            <a:ext cx="8229600" cy="1143000"/>
          </a:xfrm>
        </p:spPr>
        <p:txBody>
          <a:bodyPr/>
          <a:lstStyle/>
          <a:p>
            <a:r>
              <a:rPr dirty="0"/>
              <a:t>Protected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53328"/>
          </a:xfrm>
        </p:spPr>
        <p:txBody>
          <a:bodyPr>
            <a:normAutofit/>
          </a:bodyPr>
          <a:lstStyle/>
          <a:p>
            <a:r>
              <a:rPr sz="2500" dirty="0">
                <a:latin typeface="Lexend Light" pitchFamily="2" charset="0"/>
              </a:rPr>
              <a:t>Some parts of who people are protected </a:t>
            </a:r>
            <a:endParaRPr lang="en-US" sz="2500" dirty="0">
              <a:latin typeface="Lexend Light" pitchFamily="2" charset="0"/>
            </a:endParaRPr>
          </a:p>
          <a:p>
            <a:r>
              <a:rPr sz="2500" dirty="0">
                <a:latin typeface="Lexend Light" pitchFamily="2" charset="0"/>
              </a:rPr>
              <a:t>This means everyone must be treated fairly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4AE3CCF-965A-FF4C-47E7-9CAF4C2D5E12}"/>
              </a:ext>
            </a:extLst>
          </p:cNvPr>
          <p:cNvSpPr txBox="1">
            <a:spLocks/>
          </p:cNvSpPr>
          <p:nvPr/>
        </p:nvSpPr>
        <p:spPr>
          <a:xfrm>
            <a:off x="293914" y="26151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How This Keeps Us Safe in School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2F14492-8161-0FA3-FD99-8C95070FBE3F}"/>
              </a:ext>
            </a:extLst>
          </p:cNvPr>
          <p:cNvSpPr txBox="1">
            <a:spLocks/>
          </p:cNvSpPr>
          <p:nvPr/>
        </p:nvSpPr>
        <p:spPr>
          <a:xfrm>
            <a:off x="457200" y="3758129"/>
            <a:ext cx="8229600" cy="180538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Lexend Light" pitchFamily="2" charset="0"/>
              </a:rPr>
              <a:t>Being different is OK. </a:t>
            </a:r>
          </a:p>
          <a:p>
            <a:r>
              <a:rPr lang="en-GB" dirty="0">
                <a:latin typeface="Lexend Light" pitchFamily="2" charset="0"/>
              </a:rPr>
              <a:t>Everyone is important.</a:t>
            </a:r>
          </a:p>
          <a:p>
            <a:r>
              <a:rPr lang="en-GB" dirty="0">
                <a:latin typeface="Lexend Light" pitchFamily="2" charset="0"/>
              </a:rPr>
              <a:t>No one should be treated badly because of who they are.</a:t>
            </a:r>
          </a:p>
          <a:p>
            <a:r>
              <a:rPr lang="en-GB" dirty="0">
                <a:latin typeface="Lexend Light" pitchFamily="2" charset="0"/>
              </a:rPr>
              <a:t>Unkind behaviour is not allowed.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60FBE7-8E38-1061-48CC-100AFDA33F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6335" y="109131"/>
            <a:ext cx="2231329" cy="8047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57CB19-254A-9887-E086-F09222005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777" y="5397785"/>
            <a:ext cx="6305874" cy="8763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6B1B71F-2249-1C9D-95BF-0F9F4402C8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3519" y="1376037"/>
            <a:ext cx="2216264" cy="78744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2350"/>
            <a:ext cx="8229600" cy="1143000"/>
          </a:xfrm>
        </p:spPr>
        <p:txBody>
          <a:bodyPr/>
          <a:lstStyle/>
          <a:p>
            <a:r>
              <a:rPr dirty="0"/>
              <a:t>British Values Help Us Stay Safe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65821"/>
            <a:ext cx="8229600" cy="4409829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sz="4200" dirty="0">
                <a:latin typeface="Lexend Light" pitchFamily="2" charset="0"/>
              </a:rPr>
              <a:t>British values help us live safely, fairly and respectfully together</a:t>
            </a:r>
            <a:r>
              <a:rPr lang="en-US" sz="4200" dirty="0">
                <a:latin typeface="Lexend Light" pitchFamily="2" charset="0"/>
              </a:rPr>
              <a:t>.</a:t>
            </a:r>
          </a:p>
          <a:p>
            <a:pPr marL="0" indent="0">
              <a:buNone/>
            </a:pPr>
            <a:r>
              <a:rPr lang="en-US" sz="4200" dirty="0">
                <a:solidFill>
                  <a:srgbClr val="0070C0"/>
                </a:solidFill>
                <a:latin typeface="Lexend Light" pitchFamily="2" charset="0"/>
              </a:rPr>
              <a:t>Mutual Respect</a:t>
            </a:r>
          </a:p>
          <a:p>
            <a:r>
              <a:rPr lang="en-GB" sz="4200" dirty="0">
                <a:latin typeface="Lexend Light" pitchFamily="2" charset="0"/>
              </a:rPr>
              <a:t>Treat others kindly</a:t>
            </a:r>
          </a:p>
          <a:p>
            <a:r>
              <a:rPr lang="en-GB" sz="4200" dirty="0">
                <a:latin typeface="Lexend Light" pitchFamily="2" charset="0"/>
              </a:rPr>
              <a:t> Listen to different views</a:t>
            </a:r>
          </a:p>
          <a:p>
            <a:pPr marL="0" indent="0">
              <a:buNone/>
            </a:pPr>
            <a:r>
              <a:rPr lang="en-GB" sz="4200" dirty="0">
                <a:solidFill>
                  <a:srgbClr val="0070C0"/>
                </a:solidFill>
                <a:latin typeface="Lexend Light" pitchFamily="2" charset="0"/>
              </a:rPr>
              <a:t>Tolerance of different beliefs</a:t>
            </a:r>
          </a:p>
          <a:p>
            <a:r>
              <a:rPr lang="en-GB" sz="4200" dirty="0">
                <a:latin typeface="Lexend Light" pitchFamily="2" charset="0"/>
              </a:rPr>
              <a:t>People can think and believe differently </a:t>
            </a:r>
          </a:p>
          <a:p>
            <a:pPr marL="0" indent="0">
              <a:buNone/>
            </a:pPr>
            <a:r>
              <a:rPr lang="en-GB" sz="4200" dirty="0">
                <a:latin typeface="Lexend Light" pitchFamily="2" charset="0"/>
              </a:rPr>
              <a:t>• Kindness helps everyone feel included</a:t>
            </a:r>
          </a:p>
          <a:p>
            <a:pPr marL="0" indent="0">
              <a:buNone/>
            </a:pPr>
            <a:r>
              <a:rPr lang="en-GB" sz="4200" dirty="0">
                <a:solidFill>
                  <a:srgbClr val="0070C0"/>
                </a:solidFill>
                <a:latin typeface="Lexend Light" pitchFamily="2" charset="0"/>
              </a:rPr>
              <a:t>Rule of the Law</a:t>
            </a:r>
          </a:p>
          <a:p>
            <a:r>
              <a:rPr lang="en-GB" sz="4200" dirty="0">
                <a:latin typeface="Lexend Light" pitchFamily="2" charset="0"/>
              </a:rPr>
              <a:t>Rules keep us safe </a:t>
            </a:r>
          </a:p>
          <a:p>
            <a:r>
              <a:rPr lang="en-GB" sz="4200" dirty="0">
                <a:latin typeface="Lexend Light" pitchFamily="2" charset="0"/>
              </a:rPr>
              <a:t>Adults make rules to protect children</a:t>
            </a:r>
          </a:p>
          <a:p>
            <a:pPr marL="0" indent="0">
              <a:buNone/>
            </a:pPr>
            <a:r>
              <a:rPr lang="en-GB" sz="4200" dirty="0">
                <a:solidFill>
                  <a:srgbClr val="0070C0"/>
                </a:solidFill>
                <a:latin typeface="Lexend Light" pitchFamily="2" charset="0"/>
              </a:rPr>
              <a:t>Individual liberty</a:t>
            </a:r>
          </a:p>
          <a:p>
            <a:r>
              <a:rPr lang="en-GB" sz="4200" dirty="0">
                <a:latin typeface="Lexend Light" pitchFamily="2" charset="0"/>
              </a:rPr>
              <a:t>You have a voice  </a:t>
            </a:r>
          </a:p>
          <a:p>
            <a:r>
              <a:rPr lang="en-GB" sz="4200" dirty="0">
                <a:latin typeface="Lexend Light" pitchFamily="2" charset="0"/>
              </a:rPr>
              <a:t>It is OK to ask for help </a:t>
            </a:r>
          </a:p>
          <a:p>
            <a:r>
              <a:rPr lang="en-GB" sz="4200" dirty="0">
                <a:latin typeface="Lexend Light" pitchFamily="2" charset="0"/>
              </a:rPr>
              <a:t> Speak up if worried</a:t>
            </a:r>
          </a:p>
          <a:p>
            <a:endParaRPr lang="en-GB" dirty="0"/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3A0773-D8DE-0A76-46CC-35EC8E879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2345" y="139386"/>
            <a:ext cx="1644735" cy="8636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41295C-2F79-8BDC-7514-178FEDBE8D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365" y="5994356"/>
            <a:ext cx="6629741" cy="86364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778" y="536310"/>
            <a:ext cx="8229600" cy="1143000"/>
          </a:xfrm>
        </p:spPr>
        <p:txBody>
          <a:bodyPr/>
          <a:lstStyle/>
          <a:p>
            <a:r>
              <a:t>Remember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943" y="4473929"/>
            <a:ext cx="8229600" cy="91153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dirty="0">
                <a:latin typeface="Lexend Light" pitchFamily="2" charset="0"/>
              </a:rPr>
              <a:t>It is always OK to tell someone </a:t>
            </a:r>
            <a:endParaRPr lang="en-US" dirty="0">
              <a:latin typeface="Lexend Light" pitchFamily="2" charset="0"/>
            </a:endParaRPr>
          </a:p>
          <a:p>
            <a:pPr marL="0" indent="0">
              <a:buNone/>
            </a:pPr>
            <a:r>
              <a:rPr dirty="0">
                <a:latin typeface="Lexend Light" pitchFamily="2" charset="0"/>
              </a:rPr>
              <a:t>Adults are here to help keep you safe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2D79248-F930-E33C-C612-C943837D68FE}"/>
              </a:ext>
            </a:extLst>
          </p:cNvPr>
          <p:cNvSpPr txBox="1">
            <a:spLocks/>
          </p:cNvSpPr>
          <p:nvPr/>
        </p:nvSpPr>
        <p:spPr>
          <a:xfrm>
            <a:off x="261257" y="1581295"/>
            <a:ext cx="6662058" cy="618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Lexend Light" pitchFamily="2" charset="0"/>
              </a:rPr>
              <a:t>If Something Is Not Right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61D42CD-7F07-16F5-3396-322958939071}"/>
              </a:ext>
            </a:extLst>
          </p:cNvPr>
          <p:cNvSpPr txBox="1">
            <a:spLocks/>
          </p:cNvSpPr>
          <p:nvPr/>
        </p:nvSpPr>
        <p:spPr>
          <a:xfrm>
            <a:off x="576943" y="2347119"/>
            <a:ext cx="8229600" cy="123555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Lexend Light" pitchFamily="2" charset="0"/>
              </a:rPr>
              <a:t>Tell a trusted adult </a:t>
            </a:r>
          </a:p>
          <a:p>
            <a:r>
              <a:rPr lang="en-GB" dirty="0">
                <a:latin typeface="Lexend Light" pitchFamily="2" charset="0"/>
              </a:rPr>
              <a:t>Speak to your teacher </a:t>
            </a:r>
          </a:p>
          <a:p>
            <a:r>
              <a:rPr lang="en-GB" dirty="0">
                <a:latin typeface="Lexend Light" pitchFamily="2" charset="0"/>
              </a:rPr>
              <a:t>Talk to a safeguarding adult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335824-1D05-B1D5-FDE9-55E65C42AD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9082" y="177358"/>
            <a:ext cx="971600" cy="7493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3283E9-7479-41C5-BAD2-08296C4CF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517" y="3482096"/>
            <a:ext cx="4902452" cy="7683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1C459F-90CE-9F99-2471-3A77845CA2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9931" y="5517309"/>
            <a:ext cx="3664138" cy="72393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143</TotalTime>
  <Words>877</Words>
  <Application>Microsoft Office PowerPoint</Application>
  <PresentationFormat>On-screen Show (4:3)</PresentationFormat>
  <Paragraphs>144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Lexend Light</vt:lpstr>
      <vt:lpstr>Office Theme</vt:lpstr>
      <vt:lpstr>PowerPoint Presentation</vt:lpstr>
      <vt:lpstr> Staying Safe at Lawrence View Primary and Nursery School</vt:lpstr>
      <vt:lpstr>People Who Help Us</vt:lpstr>
      <vt:lpstr>School Site Safety</vt:lpstr>
      <vt:lpstr>Lockdown/ Fire Safety</vt:lpstr>
      <vt:lpstr>Visitors</vt:lpstr>
      <vt:lpstr>Arriving at School Safely</vt:lpstr>
      <vt:lpstr>Staying Safe at Home Time</vt:lpstr>
      <vt:lpstr>Safety around school.</vt:lpstr>
      <vt:lpstr>PE Safety</vt:lpstr>
      <vt:lpstr>Keeping Safe at Playtime</vt:lpstr>
      <vt:lpstr>PowerPoint Presentation</vt:lpstr>
      <vt:lpstr>Our School Rules</vt:lpstr>
      <vt:lpstr>Respectful Keeps Us Safe</vt:lpstr>
      <vt:lpstr>Safeguarding</vt:lpstr>
      <vt:lpstr>What is a DSL?</vt:lpstr>
      <vt:lpstr>Mental Health Matters</vt:lpstr>
      <vt:lpstr>Help Outside School</vt:lpstr>
      <vt:lpstr>Protected Characteristics</vt:lpstr>
      <vt:lpstr>British Values Help Us Stay Safe</vt:lpstr>
      <vt:lpstr>Remember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Head</dc:creator>
  <cp:keywords/>
  <dc:description>generated using python-pptx</dc:description>
  <cp:lastModifiedBy>Head</cp:lastModifiedBy>
  <cp:revision>3</cp:revision>
  <dcterms:created xsi:type="dcterms:W3CDTF">2013-01-27T09:14:16Z</dcterms:created>
  <dcterms:modified xsi:type="dcterms:W3CDTF">2026-04-27T11:12:50Z</dcterms:modified>
  <cp:category/>
</cp:coreProperties>
</file>